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51" d="100"/>
          <a:sy n="51" d="100"/>
        </p:scale>
        <p:origin x="2576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3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14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59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34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9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1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7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63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7B132-3E24-4B6C-B3FF-31E2AA2A42E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20F97-91B9-4407-8259-93C1A620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47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820E80-4EEB-46EB-A46D-1E2BA6D35FA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11511" y="2001595"/>
            <a:ext cx="1578633" cy="1550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2A95C3-C5D1-4814-95D1-830A482A2C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10418" y="4407050"/>
            <a:ext cx="1578633" cy="1550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B94DB4-8DA6-4F6E-9739-B8373FF392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2350" y="4387227"/>
            <a:ext cx="1578633" cy="15502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363AA8-B172-43A6-9929-04995106084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2848" y="1999360"/>
            <a:ext cx="1571031" cy="15502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AA78794-B20C-4E92-9D1E-AB7E79A66CDB}"/>
              </a:ext>
            </a:extLst>
          </p:cNvPr>
          <p:cNvSpPr txBox="1"/>
          <p:nvPr/>
        </p:nvSpPr>
        <p:spPr>
          <a:xfrm>
            <a:off x="5821616" y="3566682"/>
            <a:ext cx="205349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b="1" dirty="0">
                <a:latin typeface="Arial" panose="020B0604020202020204" pitchFamily="34" charset="0"/>
                <a:cs typeface="Arial" panose="020B0604020202020204" pitchFamily="34" charset="0"/>
              </a:rPr>
              <a:t>Dilate pupils</a:t>
            </a:r>
            <a:r>
              <a:rPr lang="en-GB" sz="1463" dirty="0">
                <a:latin typeface="Arial" panose="020B0604020202020204" pitchFamily="34" charset="0"/>
                <a:cs typeface="Arial" panose="020B0604020202020204" pitchFamily="34" charset="0"/>
              </a:rPr>
              <a:t>, repeat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A867ED-12DE-495D-A22D-9E2B9EBDE12F}"/>
              </a:ext>
            </a:extLst>
          </p:cNvPr>
          <p:cNvSpPr txBox="1"/>
          <p:nvPr/>
        </p:nvSpPr>
        <p:spPr>
          <a:xfrm>
            <a:off x="7992774" y="3584140"/>
            <a:ext cx="178772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rial" panose="020B0604020202020204" pitchFamily="34" charset="0"/>
                <a:cs typeface="Arial" panose="020B0604020202020204" pitchFamily="34" charset="0"/>
              </a:rPr>
              <a:t>Repeat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445C22-815E-4943-A106-F386207F4839}"/>
              </a:ext>
            </a:extLst>
          </p:cNvPr>
          <p:cNvSpPr txBox="1"/>
          <p:nvPr/>
        </p:nvSpPr>
        <p:spPr>
          <a:xfrm>
            <a:off x="5901327" y="5986005"/>
            <a:ext cx="178772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rial" panose="020B0604020202020204" pitchFamily="34" charset="0"/>
                <a:cs typeface="Arial" panose="020B0604020202020204" pitchFamily="34" charset="0"/>
              </a:rPr>
              <a:t>Repeat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CE44E9-09F8-4A27-B8C9-10C7EEA38BC2}"/>
              </a:ext>
            </a:extLst>
          </p:cNvPr>
          <p:cNvSpPr txBox="1"/>
          <p:nvPr/>
        </p:nvSpPr>
        <p:spPr>
          <a:xfrm>
            <a:off x="8027111" y="5979744"/>
            <a:ext cx="178772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rial" panose="020B0604020202020204" pitchFamily="34" charset="0"/>
                <a:cs typeface="Arial" panose="020B0604020202020204" pitchFamily="34" charset="0"/>
              </a:rPr>
              <a:t>Clean lens, repeat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9FA5C5-2665-4328-B4D8-80B33BA0137F}"/>
              </a:ext>
            </a:extLst>
          </p:cNvPr>
          <p:cNvSpPr txBox="1"/>
          <p:nvPr/>
        </p:nvSpPr>
        <p:spPr>
          <a:xfrm>
            <a:off x="6065923" y="1642559"/>
            <a:ext cx="1550250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25" b="1" dirty="0">
                <a:latin typeface="Arial" panose="020B0604020202020204" pitchFamily="34" charset="0"/>
                <a:cs typeface="Arial" panose="020B0604020202020204" pitchFamily="34" charset="0"/>
              </a:rPr>
              <a:t>Too dark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C002F6-670E-4853-834B-F8E6D52F7C4C}"/>
              </a:ext>
            </a:extLst>
          </p:cNvPr>
          <p:cNvSpPr txBox="1"/>
          <p:nvPr/>
        </p:nvSpPr>
        <p:spPr>
          <a:xfrm>
            <a:off x="6060415" y="4032229"/>
            <a:ext cx="1550250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25" b="1" dirty="0">
                <a:latin typeface="Arial" panose="020B0604020202020204" pitchFamily="34" charset="0"/>
                <a:cs typeface="Arial" panose="020B0604020202020204" pitchFamily="34" charset="0"/>
              </a:rPr>
              <a:t>Blurred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6BA4F8-B303-4093-82C1-861BE8A64AF4}"/>
              </a:ext>
            </a:extLst>
          </p:cNvPr>
          <p:cNvSpPr txBox="1"/>
          <p:nvPr/>
        </p:nvSpPr>
        <p:spPr>
          <a:xfrm>
            <a:off x="8111510" y="1640743"/>
            <a:ext cx="1550250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25" b="1" dirty="0">
                <a:latin typeface="Arial" panose="020B0604020202020204" pitchFamily="34" charset="0"/>
                <a:cs typeface="Arial" panose="020B0604020202020204" pitchFamily="34" charset="0"/>
              </a:rPr>
              <a:t>Not aligned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185B0E-82D0-4C45-BDE1-9C0D953DA612}"/>
              </a:ext>
            </a:extLst>
          </p:cNvPr>
          <p:cNvSpPr txBox="1"/>
          <p:nvPr/>
        </p:nvSpPr>
        <p:spPr>
          <a:xfrm>
            <a:off x="8132349" y="4016457"/>
            <a:ext cx="1550250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25" b="1" dirty="0">
                <a:latin typeface="Arial" panose="020B0604020202020204" pitchFamily="34" charset="0"/>
                <a:cs typeface="Arial" panose="020B0604020202020204" pitchFamily="34" charset="0"/>
              </a:rPr>
              <a:t>Artefact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BB4DAE-B419-4439-B7EB-544C7CC9568F}"/>
              </a:ext>
            </a:extLst>
          </p:cNvPr>
          <p:cNvSpPr/>
          <p:nvPr/>
        </p:nvSpPr>
        <p:spPr>
          <a:xfrm>
            <a:off x="5946370" y="1179237"/>
            <a:ext cx="3375018" cy="625172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r>
              <a:rPr lang="en-US" sz="3575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FAILED IMAGES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16D66D-C540-4F2A-8117-304C6BA7E982}"/>
              </a:ext>
            </a:extLst>
          </p:cNvPr>
          <p:cNvSpPr/>
          <p:nvPr/>
        </p:nvSpPr>
        <p:spPr>
          <a:xfrm>
            <a:off x="108405" y="1187530"/>
            <a:ext cx="3925599" cy="67518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r>
              <a:rPr lang="en-US" sz="3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</a:rPr>
              <a:t>GOOD APPROACH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5A6D84A-60A9-4022-AAFD-16FC33780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341" y="1875154"/>
            <a:ext cx="3817073" cy="1795230"/>
          </a:xfrm>
        </p:spPr>
        <p:txBody>
          <a:bodyPr anchor="ctr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Clean lens daily (lens cloth)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Correct chair/table height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Dark setting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Cloth over the head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Guide patient through procedure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DB4B85C-4C6E-4637-98BD-26A07C51233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665" y="4306695"/>
            <a:ext cx="1910430" cy="188516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C2EC4DC-126C-4A8E-A351-C8301145A123}"/>
              </a:ext>
            </a:extLst>
          </p:cNvPr>
          <p:cNvSpPr/>
          <p:nvPr/>
        </p:nvSpPr>
        <p:spPr>
          <a:xfrm>
            <a:off x="108405" y="3576504"/>
            <a:ext cx="3375018" cy="67518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r>
              <a:rPr lang="en-US" sz="3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</a:rPr>
              <a:t>GOOD IMAGE</a:t>
            </a:r>
          </a:p>
        </p:txBody>
      </p:sp>
      <p:sp>
        <p:nvSpPr>
          <p:cNvPr id="22" name="Content Placeholder 19">
            <a:extLst>
              <a:ext uri="{FF2B5EF4-FFF2-40B4-BE49-F238E27FC236}">
                <a16:creationId xmlns:a16="http://schemas.microsoft.com/office/drawing/2014/main" id="{6C0C9B00-BF64-48D6-A816-DB97091E7868}"/>
              </a:ext>
            </a:extLst>
          </p:cNvPr>
          <p:cNvSpPr txBox="1">
            <a:spLocks/>
          </p:cNvSpPr>
          <p:nvPr/>
        </p:nvSpPr>
        <p:spPr>
          <a:xfrm>
            <a:off x="2243342" y="4429278"/>
            <a:ext cx="3578274" cy="1762578"/>
          </a:xfrm>
          <a:prstGeom prst="rect">
            <a:avLst/>
          </a:prstGeom>
        </p:spPr>
        <p:txBody>
          <a:bodyPr vert="horz" lIns="74295" tIns="37148" rIns="74295" bIns="37148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Good brightness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Sharp focus (vessels)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Good position (fovea + disc)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No artefacts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 </a:t>
            </a:r>
            <a:r>
              <a:rPr lang="en-GB" sz="1950" b="1" dirty="0"/>
              <a:t>&gt;90% </a:t>
            </a:r>
            <a:r>
              <a:rPr lang="en-GB" sz="1950" dirty="0"/>
              <a:t>images should be perfect</a:t>
            </a:r>
          </a:p>
        </p:txBody>
      </p:sp>
      <p:pic>
        <p:nvPicPr>
          <p:cNvPr id="1026" name="Picture 2" descr="Image result for crystalvue fundus">
            <a:extLst>
              <a:ext uri="{FF2B5EF4-FFF2-40B4-BE49-F238E27FC236}">
                <a16:creationId xmlns:a16="http://schemas.microsoft.com/office/drawing/2014/main" id="{739BC2FE-B15F-4D25-850C-CEACC75159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2687" y="1867626"/>
            <a:ext cx="1875408" cy="168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70CA86B-41FE-4672-BE18-A689AC1F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0" y="237948"/>
            <a:ext cx="8543925" cy="75276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Retinal photo: quick guide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A4FA8E4-9AE8-41D2-A36D-9200D45B8D1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1829" y="97320"/>
            <a:ext cx="1408232" cy="9543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089D52D-93A3-DF45-9915-22ACD3A118CC}"/>
              </a:ext>
            </a:extLst>
          </p:cNvPr>
          <p:cNvSpPr/>
          <p:nvPr/>
        </p:nvSpPr>
        <p:spPr>
          <a:xfrm>
            <a:off x="1744394" y="6302327"/>
            <a:ext cx="7156433" cy="4864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IF IN DOUBT CHECK WITH TEAM MANAGER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B65754-275C-6848-8129-A0A882F6340C}"/>
              </a:ext>
            </a:extLst>
          </p:cNvPr>
          <p:cNvSpPr/>
          <p:nvPr/>
        </p:nvSpPr>
        <p:spPr>
          <a:xfrm>
            <a:off x="207665" y="911462"/>
            <a:ext cx="5270032" cy="3117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PRINT THIS PAGE AND DISPLAY AT EYE STATION</a:t>
            </a:r>
          </a:p>
        </p:txBody>
      </p:sp>
    </p:spTree>
    <p:extLst>
      <p:ext uri="{BB962C8B-B14F-4D97-AF65-F5344CB8AC3E}">
        <p14:creationId xmlns:p14="http://schemas.microsoft.com/office/powerpoint/2010/main" val="128509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ED6B92-7976-0143-A8F9-C5C584AD9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80" y="1157926"/>
            <a:ext cx="6311900" cy="2692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BEE72D6-0122-FF40-97E6-C7F42E4CF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0" y="237948"/>
            <a:ext cx="8543925" cy="75276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Retinal photo: correct seating height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3A80F8-040E-254D-8D7A-C66AED1296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1829" y="97320"/>
            <a:ext cx="1408232" cy="954317"/>
          </a:xfrm>
          <a:prstGeom prst="rect">
            <a:avLst/>
          </a:prstGeom>
        </p:spPr>
      </p:pic>
      <p:sp>
        <p:nvSpPr>
          <p:cNvPr id="7" name="Content Placeholder 19">
            <a:extLst>
              <a:ext uri="{FF2B5EF4-FFF2-40B4-BE49-F238E27FC236}">
                <a16:creationId xmlns:a16="http://schemas.microsoft.com/office/drawing/2014/main" id="{26FFAFF4-CED4-FC4A-B45E-EDCF48BF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179" y="4994410"/>
            <a:ext cx="8071027" cy="1321984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Eyes in line with canthus mark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Forehead pressed firmly against forehead rest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950" dirty="0"/>
              <a:t>Participant fully seated and comfortable on chair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330A7F-CC80-834C-9FBE-9535912A0BFA}"/>
              </a:ext>
            </a:extLst>
          </p:cNvPr>
          <p:cNvSpPr txBox="1"/>
          <p:nvPr/>
        </p:nvSpPr>
        <p:spPr>
          <a:xfrm>
            <a:off x="464234" y="4192172"/>
            <a:ext cx="8736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Adjust seating height of the participant such that participant can comfortably achieve the following: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7F2861-22D0-D043-A8AF-97426421B04D}"/>
              </a:ext>
            </a:extLst>
          </p:cNvPr>
          <p:cNvCxnSpPr/>
          <p:nvPr/>
        </p:nvCxnSpPr>
        <p:spPr>
          <a:xfrm>
            <a:off x="5950634" y="2363372"/>
            <a:ext cx="112541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E60621-062E-EA48-8262-FCBB6E5062D2}"/>
              </a:ext>
            </a:extLst>
          </p:cNvPr>
          <p:cNvSpPr txBox="1"/>
          <p:nvPr/>
        </p:nvSpPr>
        <p:spPr>
          <a:xfrm>
            <a:off x="7076049" y="2134794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Canthus mark</a:t>
            </a:r>
          </a:p>
        </p:txBody>
      </p:sp>
    </p:spTree>
    <p:extLst>
      <p:ext uri="{BB962C8B-B14F-4D97-AF65-F5344CB8AC3E}">
        <p14:creationId xmlns:p14="http://schemas.microsoft.com/office/powerpoint/2010/main" val="395912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157EF3-6BA6-5844-8ED4-29DDC49304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485" y="1336991"/>
            <a:ext cx="5086101" cy="371331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60E65B9-270F-8C45-9EC8-16741DE8C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0" y="237948"/>
            <a:ext cx="8543925" cy="75276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Retinal photo: cleaning instructions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D1729A-84E8-E147-A0B3-5215D6B580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1829" y="97320"/>
            <a:ext cx="1408232" cy="95431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E8348A8-B7AA-E645-B6E6-1D2E54CFFB51}"/>
              </a:ext>
            </a:extLst>
          </p:cNvPr>
          <p:cNvSpPr/>
          <p:nvPr/>
        </p:nvSpPr>
        <p:spPr>
          <a:xfrm>
            <a:off x="5676900" y="1336991"/>
            <a:ext cx="41131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600" b="1" dirty="0">
                <a:latin typeface="Arial" panose="020B0604020202020204" pitchFamily="34" charset="0"/>
                <a:cs typeface="Arial" panose="020B0604020202020204" pitchFamily="34" charset="0"/>
              </a:rPr>
              <a:t>Cleaning of lens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Obtain lens cleaning cloth or paper (e.g. UVEX Lens cleaning tissues or similar) and diluted Acetone or Lens cleaning 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Wet the lens paper with cleaning solution and wipe the Ocular Lens with one pass in one direction. If using lens paper, discard the used lens paper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Use a new sheet for each repeat cleaning until the Ocular Lens is clean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SG" sz="1600" b="1" dirty="0">
                <a:latin typeface="Arial" panose="020B0604020202020204" pitchFamily="34" charset="0"/>
                <a:cs typeface="Arial" panose="020B0604020202020204" pitchFamily="34" charset="0"/>
              </a:rPr>
              <a:t>Chinrest and forehead 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Soak a cleaning cloth or towel in disinfecting solution or use a wet isopropyl alcohol cleaning paper pad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Wipe the chinrest and forehead rest with the cleaning towels or paper pad before or after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If the chinrest paper is used, remove one piece for each patient.</a:t>
            </a:r>
            <a:endParaRPr lang="en-S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2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269</Words>
  <Application>Microsoft Macintosh PowerPoint</Application>
  <PresentationFormat>A4 Paper (210x297 mm)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Retinal photo: quick guide</vt:lpstr>
      <vt:lpstr>Retinal photo: correct seating height</vt:lpstr>
      <vt:lpstr>Retinal photo: cleaning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chambers</dc:creator>
  <cp:lastModifiedBy>Ian Goon</cp:lastModifiedBy>
  <cp:revision>10</cp:revision>
  <dcterms:created xsi:type="dcterms:W3CDTF">2019-07-11T08:25:56Z</dcterms:created>
  <dcterms:modified xsi:type="dcterms:W3CDTF">2019-07-12T02:46:51Z</dcterms:modified>
</cp:coreProperties>
</file>